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13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3" r:id="rId4"/>
    <p:sldId id="292" r:id="rId5"/>
    <p:sldId id="293" r:id="rId6"/>
    <p:sldId id="296" r:id="rId7"/>
    <p:sldId id="291" r:id="rId8"/>
    <p:sldId id="274" r:id="rId9"/>
    <p:sldId id="294" r:id="rId10"/>
    <p:sldId id="287" r:id="rId11"/>
    <p:sldId id="297" r:id="rId12"/>
    <p:sldId id="288" r:id="rId13"/>
    <p:sldId id="289" r:id="rId14"/>
    <p:sldId id="290" r:id="rId15"/>
    <p:sldId id="276" r:id="rId16"/>
    <p:sldId id="277" r:id="rId17"/>
    <p:sldId id="278" r:id="rId18"/>
    <p:sldId id="279" r:id="rId19"/>
    <p:sldId id="280" r:id="rId20"/>
    <p:sldId id="295" r:id="rId21"/>
    <p:sldId id="281" r:id="rId22"/>
    <p:sldId id="282" r:id="rId23"/>
    <p:sldId id="286" r:id="rId24"/>
    <p:sldId id="283" r:id="rId25"/>
    <p:sldId id="284" r:id="rId26"/>
    <p:sldId id="285" r:id="rId27"/>
    <p:sldId id="272" r:id="rId28"/>
    <p:sldId id="261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-1380" y="3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1660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8BAC4-77AF-455C-81F0-4D285D4DD833}" type="datetimeFigureOut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34584-E774-4510-8C7A-8268327AB7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3506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4F267-2FFE-4D02-965D-5969A9F1AF11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37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F506D-1239-4E07-A745-FCDBCC864C3D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04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BC2B6-FAB4-4271-A1CB-D57EB7363CD8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74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1" name="日期版面配置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13F5-AF82-4244-8112-421C11DA4351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81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4B98AA5-6BAD-42C6-9E7D-5EFE0FE2B1F3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6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CC1D-40FB-4407-95E6-84DDFF13D375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97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4F158-48A2-4349-9DE2-7F31A09D61DA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116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73A5E4E-6BE3-47DE-81B0-21BF4D929C29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22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9128B-2E25-493F-A50E-B974EAEEB896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675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19ED8-9F8A-446A-AE06-A263ECAC0D91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059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822FF-988C-40C4-BE9C-19C36D1CA66E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815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E2C6DFB-A933-48F5-9D60-66C954B180E3}" type="datetime1">
              <a:rPr lang="zh-TW" altLang="en-US" smtClean="0"/>
              <a:t>2020/6/11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4C180D5-E50A-4C43-A1FF-64CB31FE9B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358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hub/tutorials/object_detectio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6000" dirty="0" smtClean="0"/>
              <a:t>Object-Detection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6000" dirty="0"/>
              <a:t>物件偵測</a:t>
            </a:r>
            <a:endParaRPr lang="en-US" altLang="zh-TW" sz="6000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88670" y="4468032"/>
            <a:ext cx="3204355" cy="1396438"/>
          </a:xfrm>
        </p:spPr>
        <p:txBody>
          <a:bodyPr>
            <a:noAutofit/>
          </a:bodyPr>
          <a:lstStyle/>
          <a:p>
            <a:r>
              <a:rPr lang="zh-TW" altLang="en-US" dirty="0"/>
              <a:t>報告人：程鈺</a:t>
            </a:r>
            <a:r>
              <a:rPr lang="zh-TW" altLang="en-US" dirty="0" smtClean="0"/>
              <a:t>凱</a:t>
            </a:r>
            <a:endParaRPr lang="en-US" altLang="zh-TW" dirty="0" smtClean="0"/>
          </a:p>
          <a:p>
            <a:r>
              <a:rPr lang="zh-TW" altLang="en-US" dirty="0" smtClean="0"/>
              <a:t>指導恩</a:t>
            </a:r>
            <a:r>
              <a:rPr lang="zh-TW" altLang="en-US" dirty="0"/>
              <a:t>師</a:t>
            </a:r>
            <a:r>
              <a:rPr lang="zh-TW" altLang="en-US" dirty="0" smtClean="0"/>
              <a:t>：曾龍</a:t>
            </a:r>
            <a:endParaRPr lang="en-US" altLang="zh-TW" dirty="0" smtClean="0"/>
          </a:p>
          <a:p>
            <a:r>
              <a:rPr lang="zh-TW" altLang="en-US" dirty="0"/>
              <a:t>繳交日期</a:t>
            </a:r>
            <a:r>
              <a:rPr lang="en-US" altLang="zh-TW" dirty="0"/>
              <a:t>:</a:t>
            </a:r>
            <a:r>
              <a:rPr lang="en-US" altLang="zh-TW" dirty="0" smtClean="0"/>
              <a:t>2020.06.11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9B417DC3-5006-489B-99BA-C4B0AC92D46D}"/>
              </a:ext>
            </a:extLst>
          </p:cNvPr>
          <p:cNvSpPr txBox="1"/>
          <p:nvPr/>
        </p:nvSpPr>
        <p:spPr>
          <a:xfrm>
            <a:off x="179512" y="14799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崑山科技大學資訊工程所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75B1AA31-7EA8-4B6B-BE23-760056D9B55E}"/>
              </a:ext>
            </a:extLst>
          </p:cNvPr>
          <p:cNvSpPr txBox="1"/>
          <p:nvPr/>
        </p:nvSpPr>
        <p:spPr>
          <a:xfrm>
            <a:off x="179512" y="547653"/>
            <a:ext cx="320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深度學習</a:t>
            </a:r>
            <a:r>
              <a:rPr lang="en-US" altLang="zh-TW" b="1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Deep Learning</a:t>
            </a:r>
            <a:r>
              <a:rPr lang="zh-TW" altLang="en-US" b="1" dirty="0">
                <a:latin typeface="標楷體" pitchFamily="65" charset="-120"/>
                <a:ea typeface="標楷體" pitchFamily="65" charset="-120"/>
              </a:rPr>
              <a:t>課程</a:t>
            </a:r>
          </a:p>
        </p:txBody>
      </p:sp>
    </p:spTree>
    <p:extLst>
      <p:ext uri="{BB962C8B-B14F-4D97-AF65-F5344CB8AC3E}">
        <p14:creationId xmlns:p14="http://schemas.microsoft.com/office/powerpoint/2010/main" val="35934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618929"/>
              </p:ext>
            </p:extLst>
          </p:nvPr>
        </p:nvGraphicFramePr>
        <p:xfrm>
          <a:off x="685800" y="2120900"/>
          <a:ext cx="77724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draw_bounding_box_on_image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(image,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xmin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ymax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xmax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 color,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 font,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 thickness=4,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display_str_list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=()):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"""Adds a bounding box to an image."""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draw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ImageDraw.Draw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(image)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im_width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image.size</a:t>
                      </a:r>
                      <a:endParaRPr lang="en-US" altLang="zh-TW" sz="1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(left, right, top, bottom) = 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xmin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*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im_width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xmax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*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im_width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*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ymax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*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draw.line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([(left, top), (left, bottom), (right, bottom), (right, top),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(left, top)],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width=thickness,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fill=color)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 smtClean="0">
                <a:solidFill>
                  <a:schemeClr val="tx1"/>
                </a:solidFill>
              </a:rPr>
              <a:t>draw_bounding_box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 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1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9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589547"/>
              </p:ext>
            </p:extLst>
          </p:nvPr>
        </p:nvGraphicFramePr>
        <p:xfrm>
          <a:off x="693964" y="2169523"/>
          <a:ext cx="7772400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# If the total height of the display strings added to the top of the bounding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# box exceeds the top of the image, stack the strings below the bounding box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# instead of above.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display_str_heights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[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font.getsize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(ds)[1] for ds in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display_str_list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# Each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has a top and bottom margin of 0.05x.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total_display_str_height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(1 + 2 * 0.05) * sum(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display_str_heights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zh-TW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err="1" smtClean="0">
                <a:solidFill>
                  <a:schemeClr val="tx1"/>
                </a:solidFill>
              </a:rPr>
              <a:t>draw_bounding_box</a:t>
            </a:r>
            <a:r>
              <a:rPr lang="zh-TW" altLang="en-US" sz="4000" b="1" dirty="0" smtClean="0">
                <a:solidFill>
                  <a:schemeClr val="tx1"/>
                </a:solidFill>
              </a:rPr>
              <a:t> 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2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97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091474"/>
              </p:ext>
            </p:extLst>
          </p:nvPr>
        </p:nvGraphicFramePr>
        <p:xfrm>
          <a:off x="726621" y="2087880"/>
          <a:ext cx="77724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if top &gt;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total_display_str_height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text_bottom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top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else: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text_bottom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top +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total_display_str_height</a:t>
                      </a:r>
                      <a:endParaRPr lang="en-US" altLang="zh-TW" sz="1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# Reverse list and print from bottom to top.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for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display_str_list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[::-1]: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text_width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font.getsize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margin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np.ceil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(0.05 *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draw.rectangle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([(left,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text_bottom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- 2 * margin),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(left +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text_width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text_bottom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)],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fill=color)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draw.text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((left + margin,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text_bottom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margin),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fill="black",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font=font)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text_bottom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- 2 * margin</a:t>
                      </a:r>
                      <a:endParaRPr lang="en-US" altLang="zh-TW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err="1" smtClean="0">
                <a:solidFill>
                  <a:schemeClr val="tx1"/>
                </a:solidFill>
              </a:rPr>
              <a:t>draw_bounding_box</a:t>
            </a:r>
            <a:r>
              <a:rPr lang="zh-TW" altLang="en-US" sz="4000" b="1" dirty="0" smtClean="0">
                <a:solidFill>
                  <a:schemeClr val="tx1"/>
                </a:solidFill>
              </a:rPr>
              <a:t> 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3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22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0774219"/>
              </p:ext>
            </p:extLst>
          </p:nvPr>
        </p:nvGraphicFramePr>
        <p:xfrm>
          <a:off x="661307" y="2504621"/>
          <a:ext cx="77724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draw_boxes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(image, boxes,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class_names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scores,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max_boxes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min_score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=0.1):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"""Overlay labeled boxes on an image with formatted scores and label names."""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colors = list(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ImageColor.colormap.values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try: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font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ImageFont.truetype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("/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usr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/share/fonts/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truetype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/liberation/LiberationSansNarrow-Regular.ttf",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25)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except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IOError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print("Font not found, using default font.")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font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ImageFont.load_default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>
                <a:solidFill>
                  <a:schemeClr val="tx1"/>
                </a:solidFill>
              </a:rPr>
              <a:t>def</a:t>
            </a:r>
            <a:r>
              <a:rPr lang="en-US" altLang="zh-TW" sz="4400" b="1" dirty="0">
                <a:solidFill>
                  <a:schemeClr val="tx1"/>
                </a:solidFill>
              </a:rPr>
              <a:t> </a:t>
            </a:r>
            <a:r>
              <a:rPr lang="en-US" altLang="zh-TW" sz="4400" b="1" dirty="0" err="1" smtClean="0">
                <a:solidFill>
                  <a:schemeClr val="tx1"/>
                </a:solidFill>
              </a:rPr>
              <a:t>draw_boxes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 </a:t>
            </a:r>
            <a:r>
              <a:rPr lang="en-US" altLang="zh-TW" sz="4400" b="1" dirty="0" smtClean="0">
                <a:solidFill>
                  <a:schemeClr val="tx1"/>
                </a:solidFill>
              </a:rPr>
              <a:t>-</a:t>
            </a:r>
            <a:r>
              <a:rPr lang="zh-TW" altLang="en-US" sz="4400" b="1" dirty="0" smtClean="0">
                <a:solidFill>
                  <a:schemeClr val="tx1"/>
                </a:solidFill>
              </a:rPr>
              <a:t> </a:t>
            </a:r>
            <a:r>
              <a:rPr lang="en-US" altLang="zh-TW" sz="4400" b="1" dirty="0" smtClean="0">
                <a:solidFill>
                  <a:schemeClr val="tx1"/>
                </a:solidFill>
              </a:rPr>
              <a:t>1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48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489861"/>
              </p:ext>
            </p:extLst>
          </p:nvPr>
        </p:nvGraphicFramePr>
        <p:xfrm>
          <a:off x="726621" y="1835150"/>
          <a:ext cx="77724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for i in range(min(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boxes.shape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[0],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max_boxes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if scores[i] &gt;=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min_score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xmin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ymax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xmax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tuple(boxes[i])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"{}: {}%".format(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class_names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[i].decode("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ascii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(100 * scores[i]))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color = colors[hash(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class_names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[i]) %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(colors)]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image_pil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Image.fromarray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(np.uint8(image)).convert("RGB")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draw_bounding_box_on_image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image_pil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ymin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xmin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ymax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xmax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color,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font,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display_str_list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=[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display_str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np.copyto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(image,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np.array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image_pil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return image</a:t>
                      </a:r>
                      <a:endParaRPr lang="en-US" altLang="zh-TW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err="1">
                <a:solidFill>
                  <a:schemeClr val="tx1"/>
                </a:solidFill>
              </a:rPr>
              <a:t>def</a:t>
            </a:r>
            <a:r>
              <a:rPr lang="en-US" altLang="zh-TW" sz="4000" b="1" dirty="0">
                <a:solidFill>
                  <a:schemeClr val="tx1"/>
                </a:solidFill>
              </a:rPr>
              <a:t> </a:t>
            </a:r>
            <a:r>
              <a:rPr lang="en-US" altLang="zh-TW" sz="4000" b="1" dirty="0" err="1" smtClean="0">
                <a:solidFill>
                  <a:schemeClr val="tx1"/>
                </a:solidFill>
              </a:rPr>
              <a:t>draw_boxes</a:t>
            </a:r>
            <a:r>
              <a:rPr lang="zh-TW" altLang="en-US" sz="4000" b="1" dirty="0" smtClean="0">
                <a:solidFill>
                  <a:schemeClr val="tx1"/>
                </a:solidFill>
              </a:rPr>
              <a:t> 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2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3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290116"/>
              </p:ext>
            </p:extLst>
          </p:nvPr>
        </p:nvGraphicFramePr>
        <p:xfrm>
          <a:off x="685800" y="2120900"/>
          <a:ext cx="77724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 By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Heiko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Gorski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Source: https://commons.wikimedia.org/wiki/File:Naxos_Taverna.jpg</a:t>
                      </a:r>
                    </a:p>
                    <a:p>
                      <a:endParaRPr lang="en-US" altLang="zh-TW" sz="1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TW" altLang="en-US" sz="1400" b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下載圖片</a:t>
                      </a:r>
                      <a:endParaRPr lang="en-US" altLang="zh-TW" sz="1400" b="0" kern="12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image_url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"https://upload.wikimedia.org/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/commons/6/60/Naxos_Taverna.jpg"  </a:t>
                      </a:r>
                    </a:p>
                    <a:p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downloaded_image_path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download_and_resize_image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image_url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1280, 856, True)</a:t>
                      </a:r>
                      <a:endParaRPr lang="en-US" altLang="zh-TW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從</a:t>
            </a:r>
            <a:r>
              <a:rPr lang="en-US" altLang="zh-TW" b="1" dirty="0"/>
              <a:t>Open Images </a:t>
            </a:r>
            <a:r>
              <a:rPr lang="en-US" altLang="zh-TW" b="1" dirty="0" smtClean="0"/>
              <a:t>v4</a:t>
            </a:r>
            <a:r>
              <a:rPr lang="zh-TW" altLang="en-US" b="1" dirty="0" smtClean="0"/>
              <a:t>下載圖片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02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顯示下載的圖片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3" y="1661439"/>
            <a:ext cx="6906986" cy="457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818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902669"/>
              </p:ext>
            </p:extLst>
          </p:nvPr>
        </p:nvGraphicFramePr>
        <p:xfrm>
          <a:off x="685800" y="2120900"/>
          <a:ext cx="77724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da-DK" altLang="zh-TW" dirty="0" smtClean="0">
                          <a:solidFill>
                            <a:schemeClr val="tx1"/>
                          </a:solidFill>
                          <a:effectLst/>
                        </a:rPr>
                        <a:t>module_handle = </a:t>
                      </a:r>
                      <a:r>
                        <a:rPr lang="da-DK" altLang="zh-TW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"https://tfhub.dev/google/faster_rcnn/openimages_v4/inception_resnet_v2/1"</a:t>
                      </a:r>
                      <a:r>
                        <a:rPr lang="da-DK" altLang="zh-TW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br>
                        <a:rPr lang="da-DK" altLang="zh-TW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da-DK" altLang="zh-TW" dirty="0" smtClean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da-DK" altLang="zh-TW" dirty="0" smtClean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da-DK" altLang="zh-TW" dirty="0" smtClean="0">
                          <a:solidFill>
                            <a:schemeClr val="tx1"/>
                          </a:solidFill>
                          <a:effectLst/>
                        </a:rPr>
                        <a:t>detector = hub.load(module_handle).signatures[</a:t>
                      </a:r>
                      <a:r>
                        <a:rPr lang="da-DK" altLang="zh-TW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'default'</a:t>
                      </a:r>
                      <a:r>
                        <a:rPr lang="da-DK" altLang="zh-TW" dirty="0" smtClean="0">
                          <a:solidFill>
                            <a:schemeClr val="tx1"/>
                          </a:solidFill>
                          <a:effectLst/>
                        </a:rPr>
                        <a:t>]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zh-TW" altLang="en-US" b="1" dirty="0" smtClean="0"/>
              <a:t>指定物件偵測的模型和圖片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16</a:t>
            </a:fld>
            <a:endParaRPr lang="zh-TW" altLang="en-US"/>
          </a:p>
        </p:txBody>
      </p:sp>
      <p:graphicFrame>
        <p:nvGraphicFramePr>
          <p:cNvPr id="6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7853457"/>
              </p:ext>
            </p:extLst>
          </p:nvPr>
        </p:nvGraphicFramePr>
        <p:xfrm>
          <a:off x="797379" y="4159250"/>
          <a:ext cx="77724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Result:</a:t>
                      </a:r>
                    </a:p>
                    <a:p>
                      <a:r>
                        <a:rPr lang="en-US" altLang="zh-TW" dirty="0" err="1" smtClean="0">
                          <a:solidFill>
                            <a:schemeClr val="tx1"/>
                          </a:solidFill>
                        </a:rPr>
                        <a:t>INFO:tensorflow:Saver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 not created because there are no variables in the graph to restore</a:t>
                      </a:r>
                    </a:p>
                    <a:p>
                      <a:r>
                        <a:rPr lang="en-US" altLang="zh-TW" dirty="0" err="1" smtClean="0">
                          <a:solidFill>
                            <a:schemeClr val="tx1"/>
                          </a:solidFill>
                        </a:rPr>
                        <a:t>INFO:tensorflow:Saver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 not created because there are no variables in the graph to restore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67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547376"/>
              </p:ext>
            </p:extLst>
          </p:nvPr>
        </p:nvGraphicFramePr>
        <p:xfrm>
          <a:off x="742949" y="2375806"/>
          <a:ext cx="77724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13327">
                <a:tc>
                  <a:txBody>
                    <a:bodyPr/>
                    <a:lstStyle/>
                    <a:p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load_img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(path):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tf.io.read_file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(path)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tf.image.decode_jpeg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channels=3)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return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/>
              <a:t>指定圖片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867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627398"/>
              </p:ext>
            </p:extLst>
          </p:nvPr>
        </p:nvGraphicFramePr>
        <p:xfrm>
          <a:off x="824592" y="1796142"/>
          <a:ext cx="77724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13327">
                <a:tc>
                  <a:txBody>
                    <a:bodyPr/>
                    <a:lstStyle/>
                    <a:p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run_detector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(detector, path):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load_img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(path)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converted_img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=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tf.image.convert_image_dtype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tf.float32)[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tf.newaxis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...]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start_time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time.time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result = detector(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converted_img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end_time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time.time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result = {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key:value.numpy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 for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key,value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in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result.items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()}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/>
              <a:t>設定物件偵測函數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28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</p:spPr>
        <p:txBody>
          <a:bodyPr/>
          <a:lstStyle/>
          <a:p>
            <a:r>
              <a:rPr lang="en-US" altLang="zh-TW" b="1" dirty="0" smtClean="0"/>
              <a:t>Agenda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安裝</a:t>
            </a:r>
            <a:r>
              <a:rPr lang="en-US" altLang="zh-TW" b="1" dirty="0"/>
              <a:t>-</a:t>
            </a:r>
            <a:r>
              <a:rPr lang="en-US" altLang="zh-TW" b="1" dirty="0" smtClean="0"/>
              <a:t>import</a:t>
            </a:r>
            <a:r>
              <a:rPr lang="zh-TW" altLang="en-US" b="1" dirty="0" smtClean="0"/>
              <a:t>和定義函數</a:t>
            </a:r>
            <a:endParaRPr lang="en-US" altLang="zh-TW" b="1" dirty="0" smtClean="0"/>
          </a:p>
          <a:p>
            <a:pPr lvl="1"/>
            <a:r>
              <a:rPr lang="en-US" altLang="zh-TW" dirty="0" smtClean="0"/>
              <a:t>Import</a:t>
            </a:r>
          </a:p>
          <a:p>
            <a:pPr lvl="1"/>
            <a:r>
              <a:rPr lang="zh-TW" altLang="en-US" dirty="0"/>
              <a:t>定義函數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06090" y="3244334"/>
            <a:ext cx="3131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安裝</a:t>
            </a:r>
            <a:r>
              <a:rPr lang="en-US" altLang="zh-TW" b="1" dirty="0"/>
              <a:t>-import</a:t>
            </a:r>
            <a:r>
              <a:rPr lang="zh-TW" altLang="en-US" b="1" dirty="0"/>
              <a:t>函數和功能定義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38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805358"/>
              </p:ext>
            </p:extLst>
          </p:nvPr>
        </p:nvGraphicFramePr>
        <p:xfrm>
          <a:off x="824592" y="1796142"/>
          <a:ext cx="77724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13327">
                <a:tc>
                  <a:txBody>
                    <a:bodyPr/>
                    <a:lstStyle/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print("Found %d objects." %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(result["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detection_scores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"]))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print("Inference time: ",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end_time-start_time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image_with_boxes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draw_boxes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img.numpy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 result["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detection_boxes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"],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result["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detection_class_entities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"], result["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detection_scores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"])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display_image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image_with_boxes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/>
              <a:t>設定物件偵測函數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55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404376"/>
              </p:ext>
            </p:extLst>
          </p:nvPr>
        </p:nvGraphicFramePr>
        <p:xfrm>
          <a:off x="702127" y="1967592"/>
          <a:ext cx="7772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13327">
                <a:tc>
                  <a:txBody>
                    <a:bodyPr/>
                    <a:lstStyle/>
                    <a:p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run_detector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(detector,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downloaded_image_path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 smtClean="0"/>
              <a:t>偵測結果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29" y="2463266"/>
            <a:ext cx="5544911" cy="4103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100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041485"/>
              </p:ext>
            </p:extLst>
          </p:nvPr>
        </p:nvGraphicFramePr>
        <p:xfrm>
          <a:off x="775608" y="2212521"/>
          <a:ext cx="8017327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7327"/>
              </a:tblGrid>
              <a:tr h="2775858">
                <a:tc>
                  <a:txBody>
                    <a:bodyPr/>
                    <a:lstStyle/>
                    <a:p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image_urls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[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TW" altLang="en-US" sz="14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第一張圖片</a:t>
                      </a:r>
                      <a:endParaRPr lang="en-US" altLang="zh-TW" sz="1400" b="0" kern="1200" dirty="0" smtClean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"https://upload.wikimedia.org/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/commons/1/1b/The_Coleoptera_of_the_British_islands_%28Plate_125%29_%288592917784%29.jpg",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TW" altLang="en-US" sz="14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第二張圖片</a:t>
                      </a:r>
                      <a:endParaRPr lang="en-US" altLang="zh-TW" sz="1400" b="0" kern="1200" dirty="0" smtClean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"https://upload.wikimedia.org/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/commons/thumb/0/0d/Biblioteca_Maim%C3%B3nides%2C_Campus_Universitario_de_Rabanales_007.jpg/1024px-Biblioteca_Maim%C3%B3nide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s%2C_Campus_Universitario_de_Rabanales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_007.jpg",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TW" altLang="en-US" sz="14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第三張圖片</a:t>
                      </a:r>
                      <a:endParaRPr lang="en-US" altLang="zh-TW" sz="1400" b="0" kern="1200" dirty="0" smtClean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"https://upload.wikimedia.org/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/commons/0/09/The_smaller_British_birds_%288053836633%29.jpg",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]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其他</a:t>
            </a:r>
            <a:r>
              <a:rPr lang="zh-TW" altLang="en-US" b="1" dirty="0" smtClean="0"/>
              <a:t>圖片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載入圖片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47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524795"/>
              </p:ext>
            </p:extLst>
          </p:nvPr>
        </p:nvGraphicFramePr>
        <p:xfrm>
          <a:off x="685792" y="2204357"/>
          <a:ext cx="7796893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6893"/>
              </a:tblGrid>
              <a:tr h="1975757">
                <a:tc>
                  <a:txBody>
                    <a:bodyPr/>
                    <a:lstStyle/>
                    <a:p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detect_img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image_url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</a:p>
                    <a:p>
                      <a:r>
                        <a:rPr lang="zh-TW" altLang="en-US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TW" altLang="en-US" sz="1800" b="0" kern="1200" baseline="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紀錄時間</a:t>
                      </a:r>
                      <a:endParaRPr lang="en-US" altLang="zh-TW" sz="1800" b="0" kern="1200" dirty="0" smtClean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start_time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time.time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zh-TW" altLang="en-US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載入圖片、修改大小</a:t>
                      </a:r>
                      <a:endParaRPr lang="en-US" altLang="zh-TW" sz="1800" b="0" kern="1200" dirty="0" smtClean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image_path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download_and_resize_image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image_url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640, 480)</a:t>
                      </a:r>
                    </a:p>
                    <a:p>
                      <a:r>
                        <a:rPr lang="zh-TW" altLang="en-US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TW" altLang="en-US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進行物件偵測的函數</a:t>
                      </a:r>
                      <a:endParaRPr lang="en-US" altLang="zh-TW" sz="1800" b="0" kern="1200" dirty="0" smtClean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run_detector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(detector,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image_path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zh-TW" altLang="en-US" sz="1800" b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TW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TW" altLang="en-US" sz="1800" b="0" kern="1200" dirty="0" smtClean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記錄結束時間</a:t>
                      </a:r>
                      <a:endParaRPr lang="en-US" altLang="zh-TW" sz="1800" b="0" kern="1200" dirty="0" smtClean="0">
                        <a:solidFill>
                          <a:srgbClr val="00206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end_time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time.time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print("Inference time:",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start_time-end_time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其他</a:t>
            </a:r>
            <a:r>
              <a:rPr lang="zh-TW" altLang="en-US" b="1" dirty="0" smtClean="0"/>
              <a:t>圖片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定義物件偵測功能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681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364943"/>
              </p:ext>
            </p:extLst>
          </p:nvPr>
        </p:nvGraphicFramePr>
        <p:xfrm>
          <a:off x="718456" y="1851701"/>
          <a:ext cx="7772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13327">
                <a:tc>
                  <a:txBody>
                    <a:bodyPr/>
                    <a:lstStyle/>
                    <a:p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detect_img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image_urls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800" b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其他</a:t>
            </a:r>
            <a:r>
              <a:rPr lang="zh-TW" altLang="en-US" b="1" dirty="0" smtClean="0"/>
              <a:t>圖片</a:t>
            </a:r>
            <a:r>
              <a:rPr lang="en-US" altLang="zh-TW" b="1" dirty="0" smtClean="0"/>
              <a:t>-1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80" y="2204357"/>
            <a:ext cx="5328106" cy="435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552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44481"/>
              </p:ext>
            </p:extLst>
          </p:nvPr>
        </p:nvGraphicFramePr>
        <p:xfrm>
          <a:off x="718456" y="1851701"/>
          <a:ext cx="7772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13327">
                <a:tc>
                  <a:txBody>
                    <a:bodyPr/>
                    <a:lstStyle/>
                    <a:p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detect_img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image_urls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800" b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其他</a:t>
            </a:r>
            <a:r>
              <a:rPr lang="zh-TW" altLang="en-US" b="1" dirty="0" smtClean="0"/>
              <a:t>圖片</a:t>
            </a:r>
            <a:r>
              <a:rPr lang="en-US" altLang="zh-TW" b="1" dirty="0" smtClean="0"/>
              <a:t>-2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84" y="2214546"/>
            <a:ext cx="5358493" cy="4390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763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850924"/>
              </p:ext>
            </p:extLst>
          </p:nvPr>
        </p:nvGraphicFramePr>
        <p:xfrm>
          <a:off x="718456" y="1851701"/>
          <a:ext cx="7772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13327">
                <a:tc>
                  <a:txBody>
                    <a:bodyPr/>
                    <a:lstStyle/>
                    <a:p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detect_img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image_urls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TW" sz="1800" b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zh-TW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其他</a:t>
            </a:r>
            <a:r>
              <a:rPr lang="zh-TW" altLang="en-US" b="1" dirty="0" smtClean="0"/>
              <a:t>圖片</a:t>
            </a:r>
            <a:r>
              <a:rPr lang="en-US" altLang="zh-TW" b="1" dirty="0" smtClean="0"/>
              <a:t>-3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948" y="2237016"/>
            <a:ext cx="5488806" cy="439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514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 smtClean="0"/>
              <a:t>Tensorfloe</a:t>
            </a:r>
            <a:r>
              <a:rPr lang="en-US" altLang="zh-TW" b="1" dirty="0" smtClean="0"/>
              <a:t> hub – Object Detection</a:t>
            </a:r>
            <a:r>
              <a:rPr lang="zh-TW" altLang="en-US" b="1" dirty="0" smtClean="0"/>
              <a:t>：</a:t>
            </a:r>
            <a:r>
              <a:rPr lang="en-US" altLang="zh-TW" dirty="0">
                <a:hlinkClick r:id="rId2"/>
              </a:rPr>
              <a:t>https://www.tensorflow.org/hub/tutorials/object_detection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參考文獻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255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-112140" y="2575945"/>
            <a:ext cx="9321453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 smtClean="0"/>
              <a:t>Thank you for your Listening</a:t>
            </a:r>
            <a:endParaRPr lang="zh-TW" altLang="en-US" sz="40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095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36814" y="2550196"/>
            <a:ext cx="7772400" cy="1609344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 smtClean="0"/>
              <a:t>import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8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975253"/>
              </p:ext>
            </p:extLst>
          </p:nvPr>
        </p:nvGraphicFramePr>
        <p:xfrm>
          <a:off x="2359478" y="2145393"/>
          <a:ext cx="4098471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84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 For downloading the image.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matplotlib.pyplot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plt</a:t>
                      </a:r>
                      <a:endParaRPr lang="en-US" altLang="zh-TW" sz="1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tempfile</a:t>
                      </a:r>
                      <a:endParaRPr lang="en-US" altLang="zh-TW" sz="1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six.moves.urllib.request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import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urlopen</a:t>
                      </a:r>
                      <a:endParaRPr lang="en-US" altLang="zh-TW" sz="1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 six import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BytesIO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import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50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485398"/>
              </p:ext>
            </p:extLst>
          </p:nvPr>
        </p:nvGraphicFramePr>
        <p:xfrm>
          <a:off x="2457449" y="2471964"/>
          <a:ext cx="4098471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84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 For drawing onto the image.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</a:t>
                      </a:r>
                      <a:endParaRPr lang="en-US" altLang="zh-TW" sz="1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 PIL import Image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 PIL import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ImageColor</a:t>
                      </a:r>
                      <a:endParaRPr lang="en-US" altLang="zh-TW" sz="1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 PIL import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ImageDraw</a:t>
                      </a:r>
                      <a:endParaRPr lang="en-US" altLang="zh-TW" sz="1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 PIL import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ImageFont</a:t>
                      </a:r>
                      <a:endParaRPr lang="en-US" altLang="zh-TW" sz="14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 PIL import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ImageOps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import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50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36814" y="2550196"/>
            <a:ext cx="7772400" cy="1609344"/>
          </a:xfrm>
        </p:spPr>
        <p:txBody>
          <a:bodyPr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zh-TW" altLang="en-US" sz="4200" b="1" kern="12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定義函數</a:t>
            </a:r>
            <a:endParaRPr lang="zh-TW" altLang="en-US" sz="4200" b="1" kern="1200" cap="all" dirty="0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11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import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6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054962"/>
              </p:ext>
            </p:extLst>
          </p:nvPr>
        </p:nvGraphicFramePr>
        <p:xfrm>
          <a:off x="870856" y="2311399"/>
          <a:ext cx="474617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617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 For measuring the inference time.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 time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 Print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Tensorflow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version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.__version__)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 Check available GPU devices.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print("The following GPU devices are available: %s" %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tf.test.gpu_device_name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</a:t>
                      </a:r>
                    </a:p>
                    <a:p>
                      <a:endParaRPr lang="zh-TW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006090" y="3244334"/>
            <a:ext cx="3131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安裝</a:t>
            </a:r>
            <a:r>
              <a:rPr lang="en-US" altLang="zh-TW" b="1" dirty="0"/>
              <a:t>-import</a:t>
            </a:r>
            <a:r>
              <a:rPr lang="zh-TW" altLang="en-US" b="1" dirty="0"/>
              <a:t>函數和功能定義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28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332533"/>
              </p:ext>
            </p:extLst>
          </p:nvPr>
        </p:nvGraphicFramePr>
        <p:xfrm>
          <a:off x="685800" y="2120900"/>
          <a:ext cx="77724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display_image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(image):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fig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plt.figure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figsize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=(20, 15))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plt.grid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(False)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plt.imshow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(image)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err="1">
                <a:solidFill>
                  <a:schemeClr val="tx1"/>
                </a:solidFill>
              </a:rPr>
              <a:t>display_image</a:t>
            </a:r>
            <a:endParaRPr lang="en-US" altLang="zh-TW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58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393137"/>
              </p:ext>
            </p:extLst>
          </p:nvPr>
        </p:nvGraphicFramePr>
        <p:xfrm>
          <a:off x="685800" y="2120900"/>
          <a:ext cx="7772400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download_and_resize_image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new_width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=256,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=256,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     display=False):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_, filename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tempfile.mkstemp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(suffix=".jpg")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response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urlopen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image_data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response.read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image_data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BytesIO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image_data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pil_image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Image.open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image_data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pil_image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ImageOps.fit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pil_image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new_width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new_height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Image.ANTIALIAS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pil_image_rgb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pil_image.convert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("RGB")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pil_image_rgb.save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(filename, format="JPEG", quality=90)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print("Image downloaded to %s." % filename)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if display: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display_image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pil_image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return filename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 err="1">
                <a:solidFill>
                  <a:schemeClr val="tx1"/>
                </a:solidFill>
              </a:rPr>
              <a:t>download_and_resize_image</a:t>
            </a:r>
            <a:endParaRPr lang="en-US" altLang="zh-TW" sz="36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180D5-E50A-4C43-A1FF-64CB31FE9BC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5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1731</TotalTime>
  <Words>218</Words>
  <Application>Microsoft Office PowerPoint</Application>
  <PresentationFormat>如螢幕大小 (4:3)</PresentationFormat>
  <Paragraphs>220</Paragraphs>
  <Slides>28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29" baseType="lpstr">
      <vt:lpstr>木刻字型</vt:lpstr>
      <vt:lpstr>Object-Detection 物件偵測</vt:lpstr>
      <vt:lpstr>Agenda</vt:lpstr>
      <vt:lpstr>import</vt:lpstr>
      <vt:lpstr>import</vt:lpstr>
      <vt:lpstr>import</vt:lpstr>
      <vt:lpstr>定義函數</vt:lpstr>
      <vt:lpstr>import</vt:lpstr>
      <vt:lpstr>display_image</vt:lpstr>
      <vt:lpstr>download_and_resize_image</vt:lpstr>
      <vt:lpstr>draw_bounding_box - 1</vt:lpstr>
      <vt:lpstr>draw_bounding_box - 2</vt:lpstr>
      <vt:lpstr>draw_bounding_box - 3</vt:lpstr>
      <vt:lpstr>def draw_boxes - 1</vt:lpstr>
      <vt:lpstr>def draw_boxes - 2</vt:lpstr>
      <vt:lpstr>從Open Images v4下載圖片</vt:lpstr>
      <vt:lpstr>顯示下載的圖片</vt:lpstr>
      <vt:lpstr>指定物件偵測的模型和圖片</vt:lpstr>
      <vt:lpstr>指定圖片</vt:lpstr>
      <vt:lpstr>設定物件偵測函數</vt:lpstr>
      <vt:lpstr>設定物件偵測函數</vt:lpstr>
      <vt:lpstr>偵測結果</vt:lpstr>
      <vt:lpstr>其他圖片-載入圖片</vt:lpstr>
      <vt:lpstr>其他圖片-定義物件偵測功能</vt:lpstr>
      <vt:lpstr>其他圖片-1</vt:lpstr>
      <vt:lpstr>其他圖片-2</vt:lpstr>
      <vt:lpstr>其他圖片-3</vt:lpstr>
      <vt:lpstr>參考文獻</vt:lpstr>
      <vt:lpstr>Thank you for your Listening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kai</dc:creator>
  <cp:lastModifiedBy>I5302</cp:lastModifiedBy>
  <cp:revision>35</cp:revision>
  <dcterms:created xsi:type="dcterms:W3CDTF">2020-04-28T14:13:08Z</dcterms:created>
  <dcterms:modified xsi:type="dcterms:W3CDTF">2020-06-11T07:43:36Z</dcterms:modified>
</cp:coreProperties>
</file>